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3950" autoAdjust="0"/>
  </p:normalViewPr>
  <p:slideViewPr>
    <p:cSldViewPr snapToGrid="0" snapToObjects="1" showGuides="1">
      <p:cViewPr>
        <p:scale>
          <a:sx n="77" d="100"/>
          <a:sy n="77" d="100"/>
        </p:scale>
        <p:origin x="-1056" y="306"/>
      </p:cViewPr>
      <p:guideLst>
        <p:guide orient="horz" pos="215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9213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606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1439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7954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2195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1019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848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8077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1088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853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032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B2438-EA8F-4AD5-9A6B-052B5CCEE0D5}" type="datetimeFigureOut">
              <a:rPr lang="it-IT" smtClean="0"/>
              <a:t>06/04/2016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C18F5-A1CF-4EBA-B95C-127BF04DE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636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325395" y="6195885"/>
            <a:ext cx="97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Fonte: </a:t>
            </a:r>
            <a:r>
              <a:rPr lang="it-IT" sz="1400" dirty="0" err="1" smtClean="0"/>
              <a:t>Versari</a:t>
            </a:r>
            <a:r>
              <a:rPr lang="it-IT" sz="1400" dirty="0" smtClean="0"/>
              <a:t> Studio</a:t>
            </a:r>
            <a:endParaRPr lang="it-IT" sz="14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-148280" y="-41901"/>
            <a:ext cx="373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it-IT" b="1" dirty="0" smtClean="0">
                <a:solidFill>
                  <a:srgbClr val="C00000"/>
                </a:solidFill>
              </a:rPr>
              <a:t>DISTRIBUZIONE AVVOCATI</a:t>
            </a:r>
          </a:p>
          <a:p>
            <a:pPr lvl="1"/>
            <a:r>
              <a:rPr lang="it-IT" b="1" dirty="0" smtClean="0">
                <a:solidFill>
                  <a:srgbClr val="C00000"/>
                </a:solidFill>
              </a:rPr>
              <a:t>ITALIA (per mille abitanti)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260" y="926097"/>
            <a:ext cx="4954129" cy="5792520"/>
          </a:xfrm>
          <a:prstGeom prst="rect">
            <a:avLst/>
          </a:prstGeom>
        </p:spPr>
      </p:pic>
      <p:cxnSp>
        <p:nvCxnSpPr>
          <p:cNvPr id="3" name="Connettore 2 2"/>
          <p:cNvCxnSpPr/>
          <p:nvPr/>
        </p:nvCxnSpPr>
        <p:spPr>
          <a:xfrm flipH="1">
            <a:off x="4584358" y="596356"/>
            <a:ext cx="308918" cy="4633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tangolo 10"/>
          <p:cNvSpPr/>
          <p:nvPr/>
        </p:nvSpPr>
        <p:spPr>
          <a:xfrm>
            <a:off x="4565824" y="80171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Trentino Aldo Adige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1,7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22" name="Connettore 2 21"/>
          <p:cNvCxnSpPr/>
          <p:nvPr/>
        </p:nvCxnSpPr>
        <p:spPr>
          <a:xfrm flipH="1">
            <a:off x="5144530" y="983539"/>
            <a:ext cx="1482811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 flipH="1">
            <a:off x="4757355" y="1804086"/>
            <a:ext cx="1869986" cy="938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 flipH="1">
            <a:off x="4584357" y="2277762"/>
            <a:ext cx="1869986" cy="938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 flipH="1">
            <a:off x="5325762" y="2324688"/>
            <a:ext cx="1692876" cy="5206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 flipH="1">
            <a:off x="5519350" y="3002692"/>
            <a:ext cx="807309" cy="316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 flipH="1">
            <a:off x="5692348" y="3002692"/>
            <a:ext cx="1542072" cy="679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 flipH="1">
            <a:off x="6463383" y="3953280"/>
            <a:ext cx="1869986" cy="938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ttangolo 35"/>
          <p:cNvSpPr/>
          <p:nvPr/>
        </p:nvSpPr>
        <p:spPr>
          <a:xfrm>
            <a:off x="6214986" y="1524001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Veneto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2,4 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5152767" y="2008982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Emilia </a:t>
            </a:r>
            <a:r>
              <a:rPr lang="it-IT" sz="1400" dirty="0" err="1" smtClean="0">
                <a:solidFill>
                  <a:schemeClr val="tx2">
                    <a:lumMod val="50000"/>
                  </a:schemeClr>
                </a:solidFill>
              </a:rPr>
              <a:t>romagna</a:t>
            </a:r>
            <a:endParaRPr lang="it-IT" sz="14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it-IT" sz="1400" dirty="0">
                <a:solidFill>
                  <a:schemeClr val="tx2">
                    <a:lumMod val="50000"/>
                  </a:schemeClr>
                </a:solidFill>
              </a:rPr>
              <a:t>3</a:t>
            </a:r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6724120" y="2284384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Marche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3,3 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9" name="Rettangolo 38"/>
          <p:cNvSpPr/>
          <p:nvPr/>
        </p:nvSpPr>
        <p:spPr>
          <a:xfrm>
            <a:off x="5352525" y="2658322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Abruzzo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4,4 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0" name="Rettangolo 39"/>
          <p:cNvSpPr/>
          <p:nvPr/>
        </p:nvSpPr>
        <p:spPr>
          <a:xfrm>
            <a:off x="6397466" y="3037115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Molise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5,2 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7267355" y="3822357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Puglia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5,7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Rettangolo 41"/>
          <p:cNvSpPr/>
          <p:nvPr/>
        </p:nvSpPr>
        <p:spPr>
          <a:xfrm>
            <a:off x="6098050" y="796570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Friuli Venezia Giulia</a:t>
            </a:r>
          </a:p>
          <a:p>
            <a:pPr algn="ctr"/>
            <a:r>
              <a:rPr lang="it-IT" sz="1400" dirty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43" name="Connettore 2 42"/>
          <p:cNvCxnSpPr/>
          <p:nvPr/>
        </p:nvCxnSpPr>
        <p:spPr>
          <a:xfrm>
            <a:off x="3361038" y="828047"/>
            <a:ext cx="245078" cy="574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>
            <a:off x="1717590" y="796570"/>
            <a:ext cx="992660" cy="8539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/>
          <p:nvPr/>
        </p:nvCxnSpPr>
        <p:spPr>
          <a:xfrm>
            <a:off x="1099751" y="2008982"/>
            <a:ext cx="1416910" cy="2406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/>
          <p:nvPr/>
        </p:nvCxnSpPr>
        <p:spPr>
          <a:xfrm flipV="1">
            <a:off x="926757" y="2658322"/>
            <a:ext cx="2113005" cy="6841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/>
          <p:cNvCxnSpPr/>
          <p:nvPr/>
        </p:nvCxnSpPr>
        <p:spPr>
          <a:xfrm flipV="1">
            <a:off x="2710250" y="3032260"/>
            <a:ext cx="1157415" cy="5297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/>
          <p:cNvCxnSpPr/>
          <p:nvPr/>
        </p:nvCxnSpPr>
        <p:spPr>
          <a:xfrm flipV="1">
            <a:off x="1606378" y="3224084"/>
            <a:ext cx="3150977" cy="7291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/>
          <p:nvPr/>
        </p:nvCxnSpPr>
        <p:spPr>
          <a:xfrm flipV="1">
            <a:off x="4446372" y="3666586"/>
            <a:ext cx="0" cy="7942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/>
          <p:nvPr/>
        </p:nvCxnSpPr>
        <p:spPr>
          <a:xfrm flipV="1">
            <a:off x="4757355" y="4280306"/>
            <a:ext cx="761995" cy="6871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/>
          <p:nvPr/>
        </p:nvCxnSpPr>
        <p:spPr>
          <a:xfrm flipV="1">
            <a:off x="5325762" y="5119816"/>
            <a:ext cx="889224" cy="1441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2 65"/>
          <p:cNvCxnSpPr/>
          <p:nvPr/>
        </p:nvCxnSpPr>
        <p:spPr>
          <a:xfrm flipV="1">
            <a:off x="1983259" y="4596285"/>
            <a:ext cx="1157415" cy="5297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ttore 2 66"/>
          <p:cNvCxnSpPr/>
          <p:nvPr/>
        </p:nvCxnSpPr>
        <p:spPr>
          <a:xfrm flipV="1">
            <a:off x="3483577" y="5804674"/>
            <a:ext cx="1304667" cy="151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ttangolo 68"/>
          <p:cNvSpPr/>
          <p:nvPr/>
        </p:nvSpPr>
        <p:spPr>
          <a:xfrm>
            <a:off x="2516661" y="454109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Lombardia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3,1 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0" name="Rettangolo 69"/>
          <p:cNvSpPr/>
          <p:nvPr/>
        </p:nvSpPr>
        <p:spPr>
          <a:xfrm>
            <a:off x="477796" y="641078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Valle d’Aosta 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1,4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1" name="Rettangolo 70"/>
          <p:cNvSpPr/>
          <p:nvPr/>
        </p:nvSpPr>
        <p:spPr>
          <a:xfrm>
            <a:off x="241425" y="1650511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Piemonte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2,1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2" name="Rettangolo 71"/>
          <p:cNvSpPr/>
          <p:nvPr/>
        </p:nvSpPr>
        <p:spPr>
          <a:xfrm>
            <a:off x="325395" y="3032260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Liguria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3,8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3" name="Rettangolo 72"/>
          <p:cNvSpPr/>
          <p:nvPr/>
        </p:nvSpPr>
        <p:spPr>
          <a:xfrm>
            <a:off x="2461056" y="3099119"/>
            <a:ext cx="1598140" cy="50514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Toscana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3,2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4" name="Rettangolo 73"/>
          <p:cNvSpPr/>
          <p:nvPr/>
        </p:nvSpPr>
        <p:spPr>
          <a:xfrm>
            <a:off x="698157" y="3953280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Umbria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3,5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5" name="Rettangolo 74"/>
          <p:cNvSpPr/>
          <p:nvPr/>
        </p:nvSpPr>
        <p:spPr>
          <a:xfrm>
            <a:off x="477796" y="4932847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Sardegna</a:t>
            </a:r>
          </a:p>
          <a:p>
            <a:pPr algn="ctr"/>
            <a:r>
              <a:rPr lang="it-IT" sz="1400" dirty="0">
                <a:solidFill>
                  <a:schemeClr val="tx2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76" name="Rettangolo 75"/>
          <p:cNvSpPr/>
          <p:nvPr/>
        </p:nvSpPr>
        <p:spPr>
          <a:xfrm>
            <a:off x="1913238" y="5768988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Sicilia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4,3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7" name="Rettangolo 76"/>
          <p:cNvSpPr/>
          <p:nvPr/>
        </p:nvSpPr>
        <p:spPr>
          <a:xfrm>
            <a:off x="3719384" y="5250120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Calabria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6,8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8" name="Rettangolo 77"/>
          <p:cNvSpPr/>
          <p:nvPr/>
        </p:nvSpPr>
        <p:spPr>
          <a:xfrm>
            <a:off x="3898555" y="4890040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Campania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5,7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9" name="Rettangolo 78"/>
          <p:cNvSpPr/>
          <p:nvPr/>
        </p:nvSpPr>
        <p:spPr>
          <a:xfrm>
            <a:off x="3583461" y="4280306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Lazio</a:t>
            </a: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5,4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80" name="Connettore 2 79"/>
          <p:cNvCxnSpPr/>
          <p:nvPr/>
        </p:nvCxnSpPr>
        <p:spPr>
          <a:xfrm flipH="1" flipV="1">
            <a:off x="6359590" y="4561128"/>
            <a:ext cx="1524021" cy="10629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ttangolo 81"/>
          <p:cNvSpPr/>
          <p:nvPr/>
        </p:nvSpPr>
        <p:spPr>
          <a:xfrm>
            <a:off x="7234420" y="5430736"/>
            <a:ext cx="2038865" cy="3739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 smtClean="0">
                <a:solidFill>
                  <a:schemeClr val="tx2">
                    <a:lumMod val="50000"/>
                  </a:schemeClr>
                </a:solidFill>
              </a:rPr>
              <a:t>basilicata</a:t>
            </a:r>
            <a:endParaRPr lang="it-IT" sz="14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it-IT" sz="1400" dirty="0" smtClean="0">
                <a:solidFill>
                  <a:schemeClr val="tx2">
                    <a:lumMod val="50000"/>
                  </a:schemeClr>
                </a:solidFill>
              </a:rPr>
              <a:t>4,3</a:t>
            </a:r>
            <a:endParaRPr lang="it-IT" sz="1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61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98" y="123568"/>
            <a:ext cx="6198425" cy="6425512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6511994" y="160636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ISLANDA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8060708" y="164756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1.057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6528467" y="535462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SVEZIA</a:t>
            </a:r>
          </a:p>
        </p:txBody>
      </p:sp>
      <p:sp>
        <p:nvSpPr>
          <p:cNvPr id="8" name="Rettangolo 7"/>
          <p:cNvSpPr/>
          <p:nvPr/>
        </p:nvSpPr>
        <p:spPr>
          <a:xfrm>
            <a:off x="8077181" y="539582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5.618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6553181" y="930886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NORVEGIA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8101895" y="935006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14.081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569654" y="1305712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REGNO UNITO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8118368" y="1309832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188.263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6540824" y="1659949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IRLANDA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8089538" y="1664069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2.243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557297" y="2034775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DANIMARCA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8106011" y="2038895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5.989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6582011" y="2430199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PAESI BASSI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8130725" y="2434319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17.486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6598484" y="2805025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BELGIO</a:t>
            </a:r>
          </a:p>
        </p:txBody>
      </p:sp>
      <p:sp>
        <p:nvSpPr>
          <p:cNvPr id="20" name="Rettangolo 19"/>
          <p:cNvSpPr/>
          <p:nvPr/>
        </p:nvSpPr>
        <p:spPr>
          <a:xfrm>
            <a:off x="8147198" y="2809145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18.174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6565538" y="3167503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GERMANIA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8114252" y="3171623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163.690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6582011" y="3542329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POLONIA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8130725" y="3546449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36.582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6606725" y="3937753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REP. CECA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8155439" y="3941873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12.015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6623198" y="4312579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FRANCIA</a:t>
            </a:r>
          </a:p>
        </p:txBody>
      </p:sp>
      <p:sp>
        <p:nvSpPr>
          <p:cNvPr id="28" name="Rettangolo 27"/>
          <p:cNvSpPr/>
          <p:nvPr/>
        </p:nvSpPr>
        <p:spPr>
          <a:xfrm>
            <a:off x="8171912" y="4316699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60.223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6594368" y="4666816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AUSTRIA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8143082" y="4670936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5.940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6610841" y="5041642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SLOVENIA</a:t>
            </a:r>
          </a:p>
        </p:txBody>
      </p:sp>
      <p:sp>
        <p:nvSpPr>
          <p:cNvPr id="32" name="Rettangolo 31"/>
          <p:cNvSpPr/>
          <p:nvPr/>
        </p:nvSpPr>
        <p:spPr>
          <a:xfrm>
            <a:off x="8159555" y="5045762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1.611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6635555" y="5437066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ROMANIA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8184269" y="5441186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23.784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5" name="Rettangolo 34"/>
          <p:cNvSpPr/>
          <p:nvPr/>
        </p:nvSpPr>
        <p:spPr>
          <a:xfrm>
            <a:off x="6652028" y="5811892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BULGARIA</a:t>
            </a:r>
          </a:p>
        </p:txBody>
      </p:sp>
      <p:sp>
        <p:nvSpPr>
          <p:cNvPr id="36" name="Rettangolo 35"/>
          <p:cNvSpPr/>
          <p:nvPr/>
        </p:nvSpPr>
        <p:spPr>
          <a:xfrm>
            <a:off x="8200742" y="5816012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12.629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6614957" y="6182602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TURCHIA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8163671" y="6186722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86.981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9" name="Rettangolo 38"/>
          <p:cNvSpPr/>
          <p:nvPr/>
        </p:nvSpPr>
        <p:spPr>
          <a:xfrm>
            <a:off x="6631430" y="6557428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GRECIA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8180144" y="6561548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21.439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210696" y="1143014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IITALIA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Rettangolo 41"/>
          <p:cNvSpPr/>
          <p:nvPr/>
        </p:nvSpPr>
        <p:spPr>
          <a:xfrm>
            <a:off x="1759410" y="1147134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246.786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3" name="Rettangolo 42"/>
          <p:cNvSpPr/>
          <p:nvPr/>
        </p:nvSpPr>
        <p:spPr>
          <a:xfrm>
            <a:off x="227169" y="1517840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CROAZIA</a:t>
            </a:r>
          </a:p>
        </p:txBody>
      </p:sp>
      <p:sp>
        <p:nvSpPr>
          <p:cNvPr id="44" name="Rettangolo 43"/>
          <p:cNvSpPr/>
          <p:nvPr/>
        </p:nvSpPr>
        <p:spPr>
          <a:xfrm>
            <a:off x="1775883" y="1521960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4.483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5" name="Rettangolo 44"/>
          <p:cNvSpPr/>
          <p:nvPr/>
        </p:nvSpPr>
        <p:spPr>
          <a:xfrm>
            <a:off x="190098" y="1888550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SPAGNA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6" name="Rettangolo 45"/>
          <p:cNvSpPr/>
          <p:nvPr/>
        </p:nvSpPr>
        <p:spPr>
          <a:xfrm>
            <a:off x="1738812" y="1892670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253.190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7" name="Rettangolo 46"/>
          <p:cNvSpPr/>
          <p:nvPr/>
        </p:nvSpPr>
        <p:spPr>
          <a:xfrm>
            <a:off x="206571" y="2263376"/>
            <a:ext cx="1396330" cy="3253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PORTOGALLO</a:t>
            </a:r>
          </a:p>
        </p:txBody>
      </p:sp>
      <p:sp>
        <p:nvSpPr>
          <p:cNvPr id="48" name="Rettangolo 47"/>
          <p:cNvSpPr/>
          <p:nvPr/>
        </p:nvSpPr>
        <p:spPr>
          <a:xfrm>
            <a:off x="1755285" y="2267496"/>
            <a:ext cx="691979" cy="3212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smtClean="0">
                <a:solidFill>
                  <a:schemeClr val="tx2">
                    <a:lumMod val="50000"/>
                  </a:schemeClr>
                </a:solidFill>
              </a:rPr>
              <a:t>29.240</a:t>
            </a:r>
            <a:endParaRPr lang="it-IT" sz="1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5552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106</Words>
  <Application>Microsoft Office PowerPoint</Application>
  <PresentationFormat>Presentazione su schermo (4:3)</PresentationFormat>
  <Paragraphs>87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Tema di Office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pamela</dc:creator>
  <cp:lastModifiedBy>Lucio</cp:lastModifiedBy>
  <cp:revision>10</cp:revision>
  <dcterms:created xsi:type="dcterms:W3CDTF">2014-05-05T09:15:21Z</dcterms:created>
  <dcterms:modified xsi:type="dcterms:W3CDTF">2016-04-06T10:35:42Z</dcterms:modified>
</cp:coreProperties>
</file>